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7"/>
  </p:notesMasterIdLst>
  <p:handoutMasterIdLst>
    <p:handoutMasterId r:id="rId88"/>
  </p:handoutMasterIdLst>
  <p:sldIdLst>
    <p:sldId id="895" r:id="rId2"/>
    <p:sldId id="939" r:id="rId3"/>
    <p:sldId id="1310" r:id="rId4"/>
    <p:sldId id="1334" r:id="rId5"/>
    <p:sldId id="1358" r:id="rId6"/>
    <p:sldId id="1335" r:id="rId7"/>
    <p:sldId id="1224" r:id="rId8"/>
    <p:sldId id="1290" r:id="rId9"/>
    <p:sldId id="1289" r:id="rId10"/>
    <p:sldId id="1405" r:id="rId11"/>
    <p:sldId id="1437" r:id="rId12"/>
    <p:sldId id="1404" r:id="rId13"/>
    <p:sldId id="1407" r:id="rId14"/>
    <p:sldId id="1409" r:id="rId15"/>
    <p:sldId id="1411" r:id="rId16"/>
    <p:sldId id="1410" r:id="rId17"/>
    <p:sldId id="1440" r:id="rId18"/>
    <p:sldId id="1444" r:id="rId19"/>
    <p:sldId id="1445" r:id="rId20"/>
    <p:sldId id="1447" r:id="rId21"/>
    <p:sldId id="1009" r:id="rId22"/>
    <p:sldId id="1403" r:id="rId23"/>
    <p:sldId id="1284" r:id="rId24"/>
    <p:sldId id="1212" r:id="rId25"/>
    <p:sldId id="1241" r:id="rId26"/>
    <p:sldId id="1242" r:id="rId27"/>
    <p:sldId id="1415" r:id="rId28"/>
    <p:sldId id="1205" r:id="rId29"/>
    <p:sldId id="1298" r:id="rId30"/>
    <p:sldId id="1265" r:id="rId31"/>
    <p:sldId id="1274" r:id="rId32"/>
    <p:sldId id="1272" r:id="rId33"/>
    <p:sldId id="1236" r:id="rId34"/>
    <p:sldId id="1239" r:id="rId35"/>
    <p:sldId id="1237" r:id="rId36"/>
    <p:sldId id="1240" r:id="rId37"/>
    <p:sldId id="1417" r:id="rId38"/>
    <p:sldId id="1420" r:id="rId39"/>
    <p:sldId id="1418" r:id="rId40"/>
    <p:sldId id="1268" r:id="rId41"/>
    <p:sldId id="1421" r:id="rId42"/>
    <p:sldId id="1450" r:id="rId43"/>
    <p:sldId id="1451" r:id="rId44"/>
    <p:sldId id="768" r:id="rId45"/>
    <p:sldId id="1304" r:id="rId46"/>
    <p:sldId id="1424" r:id="rId47"/>
    <p:sldId id="1423" r:id="rId48"/>
    <p:sldId id="1282" r:id="rId49"/>
    <p:sldId id="1402" r:id="rId50"/>
    <p:sldId id="1314" r:id="rId51"/>
    <p:sldId id="1316" r:id="rId52"/>
    <p:sldId id="1384" r:id="rId53"/>
    <p:sldId id="1324" r:id="rId54"/>
    <p:sldId id="1385" r:id="rId55"/>
    <p:sldId id="1386" r:id="rId56"/>
    <p:sldId id="1325" r:id="rId57"/>
    <p:sldId id="1390" r:id="rId58"/>
    <p:sldId id="1391" r:id="rId59"/>
    <p:sldId id="1392" r:id="rId60"/>
    <p:sldId id="1393" r:id="rId61"/>
    <p:sldId id="1394" r:id="rId62"/>
    <p:sldId id="1395" r:id="rId63"/>
    <p:sldId id="1425" r:id="rId64"/>
    <p:sldId id="1426" r:id="rId65"/>
    <p:sldId id="1296" r:id="rId66"/>
    <p:sldId id="1429" r:id="rId67"/>
    <p:sldId id="1297" r:id="rId68"/>
    <p:sldId id="1381" r:id="rId69"/>
    <p:sldId id="1428" r:id="rId70"/>
    <p:sldId id="1276" r:id="rId71"/>
    <p:sldId id="1246" r:id="rId72"/>
    <p:sldId id="1449" r:id="rId73"/>
    <p:sldId id="1434" r:id="rId74"/>
    <p:sldId id="1433" r:id="rId75"/>
    <p:sldId id="1435" r:id="rId76"/>
    <p:sldId id="1430" r:id="rId77"/>
    <p:sldId id="1288" r:id="rId78"/>
    <p:sldId id="1368" r:id="rId79"/>
    <p:sldId id="1364" r:id="rId80"/>
    <p:sldId id="1436" r:id="rId81"/>
    <p:sldId id="1365" r:id="rId82"/>
    <p:sldId id="1371" r:id="rId83"/>
    <p:sldId id="1373" r:id="rId84"/>
    <p:sldId id="1375" r:id="rId85"/>
    <p:sldId id="1270" r:id="rId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334"/>
            <p14:sldId id="1358"/>
            <p14:sldId id="1335"/>
            <p14:sldId id="1224"/>
            <p14:sldId id="1290"/>
            <p14:sldId id="1289"/>
            <p14:sldId id="1405"/>
            <p14:sldId id="1437"/>
            <p14:sldId id="1404"/>
            <p14:sldId id="1407"/>
            <p14:sldId id="1409"/>
            <p14:sldId id="1411"/>
            <p14:sldId id="1410"/>
            <p14:sldId id="1440"/>
            <p14:sldId id="1444"/>
            <p14:sldId id="1445"/>
            <p14:sldId id="1447"/>
            <p14:sldId id="1009"/>
            <p14:sldId id="1403"/>
            <p14:sldId id="1284"/>
            <p14:sldId id="1212"/>
            <p14:sldId id="1241"/>
            <p14:sldId id="1242"/>
            <p14:sldId id="1415"/>
            <p14:sldId id="1205"/>
            <p14:sldId id="1298"/>
            <p14:sldId id="1265"/>
            <p14:sldId id="1274"/>
            <p14:sldId id="1272"/>
            <p14:sldId id="1236"/>
            <p14:sldId id="1239"/>
            <p14:sldId id="1237"/>
            <p14:sldId id="1240"/>
            <p14:sldId id="1417"/>
            <p14:sldId id="1420"/>
            <p14:sldId id="1418"/>
            <p14:sldId id="1268"/>
            <p14:sldId id="1421"/>
            <p14:sldId id="1450"/>
            <p14:sldId id="1451"/>
            <p14:sldId id="768"/>
            <p14:sldId id="1304"/>
            <p14:sldId id="1424"/>
            <p14:sldId id="1423"/>
            <p14:sldId id="1282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395"/>
            <p14:sldId id="1425"/>
            <p14:sldId id="1426"/>
            <p14:sldId id="1296"/>
            <p14:sldId id="1429"/>
            <p14:sldId id="1297"/>
            <p14:sldId id="1381"/>
            <p14:sldId id="1428"/>
            <p14:sldId id="1276"/>
            <p14:sldId id="1246"/>
            <p14:sldId id="1449"/>
            <p14:sldId id="1434"/>
            <p14:sldId id="1433"/>
            <p14:sldId id="1435"/>
            <p14:sldId id="1430"/>
            <p14:sldId id="1288"/>
            <p14:sldId id="1368"/>
            <p14:sldId id="1364"/>
            <p14:sldId id="1436"/>
            <p14:sldId id="1365"/>
            <p14:sldId id="1371"/>
            <p14:sldId id="1373"/>
            <p14:sldId id="137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36544F"/>
    <a:srgbClr val="9E60B8"/>
    <a:srgbClr val="1778B8"/>
    <a:srgbClr val="F3973B"/>
    <a:srgbClr val="489A79"/>
    <a:srgbClr val="3D8166"/>
    <a:srgbClr val="41719C"/>
    <a:srgbClr val="B04432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8"/>
    <p:restoredTop sz="96911" autoAdjust="0"/>
  </p:normalViewPr>
  <p:slideViewPr>
    <p:cSldViewPr snapToGrid="0" snapToObjects="1">
      <p:cViewPr varScale="1">
        <p:scale>
          <a:sx n="155" d="100"/>
          <a:sy n="155" d="100"/>
        </p:scale>
        <p:origin x="200" y="1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Pflanze, Blume, Blütenblatt, Kräuterpflanze enthält.&#10;&#10;Automatisch generierte Beschreibung">
            <a:extLst>
              <a:ext uri="{FF2B5EF4-FFF2-40B4-BE49-F238E27FC236}">
                <a16:creationId xmlns:a16="http://schemas.microsoft.com/office/drawing/2014/main" id="{53B1D6F8-9F36-E7D4-BE75-B09719E5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" t="-3462" r="91" b="4987"/>
          <a:stretch/>
        </p:blipFill>
        <p:spPr>
          <a:xfrm>
            <a:off x="0" y="-315681"/>
            <a:ext cx="9162596" cy="56393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8371" y="-93051"/>
            <a:ext cx="9154725" cy="4656246"/>
          </a:xfrm>
          <a:prstGeom prst="rect">
            <a:avLst/>
          </a:prstGeom>
          <a:solidFill>
            <a:srgbClr val="D4EBE9">
              <a:alpha val="3531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5550923" y="291105"/>
            <a:ext cx="34524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0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3D8166"/>
                </a:solidFill>
                <a:latin typeface="Montserrat" charset="0"/>
                <a:ea typeface="Montserrat" charset="0"/>
                <a:cs typeface="Montserrat" charset="0"/>
              </a:rPr>
              <a:t>2023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Darmstadt | 22. Juni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646661" y="4048353"/>
            <a:ext cx="3547054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3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3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3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3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/ejs23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4979392" y="1445078"/>
            <a:ext cx="4183770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Beginn einer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1577123" y="76200"/>
            <a:ext cx="2501921" cy="663562"/>
            <a:chOff x="12484424" y="2358881"/>
            <a:chExt cx="2501921" cy="663562"/>
          </a:xfrm>
          <a:solidFill>
            <a:srgbClr val="D4EBE9">
              <a:alpha val="50373"/>
            </a:srgbClr>
          </a:solidFill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358881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14666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00122" y="319616"/>
            <a:ext cx="4757023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1200" b="1" dirty="0" err="1">
                <a:ln w="1270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200" dirty="0">
              <a:ln w="12700"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0AC00C0-C347-1DDE-1693-AD967256DF3B}"/>
              </a:ext>
            </a:extLst>
          </p:cNvPr>
          <p:cNvSpPr txBox="1"/>
          <p:nvPr/>
        </p:nvSpPr>
        <p:spPr>
          <a:xfrm>
            <a:off x="4647227" y="2490710"/>
            <a:ext cx="418377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Ära?</a:t>
            </a:r>
            <a:endParaRPr lang="de-DE" sz="11500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F915823-EBFC-9914-F00B-9471DDAD06F2}"/>
              </a:ext>
            </a:extLst>
          </p:cNvPr>
          <p:cNvSpPr txBox="1"/>
          <p:nvPr/>
        </p:nvSpPr>
        <p:spPr>
          <a:xfrm>
            <a:off x="5757266" y="1894192"/>
            <a:ext cx="329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neuen</a:t>
            </a:r>
            <a:endParaRPr lang="de-DE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321038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Laden der Posts von externen Services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0C2928-AFD0-6417-0B65-494B2CCD2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1" b="49019"/>
          <a:stretch/>
        </p:blipFill>
        <p:spPr>
          <a:xfrm>
            <a:off x="4515781" y="1265383"/>
            <a:ext cx="4237459" cy="21651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5964936" y="1945983"/>
            <a:ext cx="1331976" cy="4680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95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Indikatoren deklarativ direkt im </a:t>
            </a:r>
            <a:r>
              <a:rPr lang="de-DE" sz="1600" b="0" dirty="0" err="1">
                <a:solidFill>
                  <a:srgbClr val="36544F"/>
                </a:solidFill>
              </a:rPr>
              <a:t>React-Tree</a:t>
            </a:r>
            <a:r>
              <a:rPr lang="de-DE" sz="1600" b="0" dirty="0">
                <a:solidFill>
                  <a:srgbClr val="36544F"/>
                </a:solidFill>
              </a:rPr>
              <a:t>, Server-Client übergreifend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Indikatoren deklarativ direkt im </a:t>
            </a:r>
            <a:r>
              <a:rPr lang="de-DE" sz="1600" b="0" dirty="0" err="1">
                <a:solidFill>
                  <a:srgbClr val="36544F"/>
                </a:solidFill>
              </a:rPr>
              <a:t>React-Tree</a:t>
            </a:r>
            <a:r>
              <a:rPr lang="de-DE" sz="1600" b="0" dirty="0">
                <a:solidFill>
                  <a:srgbClr val="36544F"/>
                </a:solidFill>
              </a:rPr>
              <a:t>, Server-Client übergreifend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Problem: </a:t>
            </a:r>
            <a:r>
              <a:rPr lang="de-DE" sz="2000" b="0" dirty="0">
                <a:solidFill>
                  <a:srgbClr val="36544F"/>
                </a:solidFill>
              </a:rPr>
              <a:t>Dafür braucht es Infrastruktur (Server, </a:t>
            </a:r>
            <a:r>
              <a:rPr lang="de-DE" sz="2000" b="0" dirty="0" err="1">
                <a:solidFill>
                  <a:srgbClr val="36544F"/>
                </a:solidFill>
              </a:rPr>
              <a:t>Build</a:t>
            </a:r>
            <a:r>
              <a:rPr lang="de-DE" sz="2000" b="0" dirty="0">
                <a:solidFill>
                  <a:srgbClr val="36544F"/>
                </a:solidFill>
              </a:rPr>
              <a:t>, Bundling, ...)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9E60B8"/>
                </a:solidFill>
              </a:rPr>
              <a:t>👉 </a:t>
            </a:r>
            <a:r>
              <a:rPr lang="de-DE" sz="2000" dirty="0">
                <a:solidFill>
                  <a:srgbClr val="9E60B8"/>
                </a:solidFill>
              </a:rPr>
              <a:t>Deswegen "</a:t>
            </a:r>
            <a:r>
              <a:rPr lang="de-DE" sz="2000" dirty="0" err="1">
                <a:solidFill>
                  <a:srgbClr val="9E60B8"/>
                </a:solidFill>
              </a:rPr>
              <a:t>Fullstack</a:t>
            </a:r>
            <a:r>
              <a:rPr lang="de-DE" sz="2000" dirty="0">
                <a:solidFill>
                  <a:srgbClr val="9E60B8"/>
                </a:solidFill>
              </a:rPr>
              <a:t>-Framework"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033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können auf dem Server und im 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 gerendert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9109E7-AB04-D54D-911F-5A071684BCF6}"/>
              </a:ext>
            </a:extLst>
          </p:cNvPr>
          <p:cNvSpPr txBox="1"/>
          <p:nvPr/>
        </p:nvSpPr>
        <p:spPr>
          <a:xfrm>
            <a:off x="1415334" y="2096510"/>
            <a:ext cx="585609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marked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marked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"; </a:t>
            </a:r>
          </a:p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dateTimeString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"./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components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/date-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formatter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Post({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date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dateTimeString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post.date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body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marked.parse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post.body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="Container"&gt;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&lt;p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="Date"&gt;{date}&lt;/p&gt;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&lt;h1&gt;{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}&lt;/h1&gt;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&lt;div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dangerouslySetInnerHTML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={{ __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html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body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}} /&gt;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2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8674310" cy="4231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"Mixed"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Komponenten können sowohl auf dem Client als auch auf dem Server gerendert werden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2153388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603643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2153388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603643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Server Components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52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Server Components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47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Server Components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 </a:t>
            </a:r>
            <a:r>
              <a:rPr lang="de-DE" b="0" dirty="0">
                <a:solidFill>
                  <a:srgbClr val="9E60B8"/>
                </a:solidFill>
              </a:rPr>
              <a:t>Server Components können </a:t>
            </a:r>
            <a:r>
              <a:rPr lang="de-DE" dirty="0">
                <a:solidFill>
                  <a:srgbClr val="9E60B8"/>
                </a:solidFill>
              </a:rPr>
              <a:t>asynchron </a:t>
            </a:r>
            <a:r>
              <a:rPr lang="de-DE" b="0" dirty="0">
                <a:solidFill>
                  <a:srgbClr val="9E60B8"/>
                </a:solidFill>
              </a:rPr>
              <a:t>sein </a:t>
            </a:r>
            <a:r>
              <a:rPr lang="de-DE" sz="1800" b="0" dirty="0">
                <a:solidFill>
                  <a:srgbClr val="9E60B8"/>
                </a:solidFill>
              </a:rPr>
              <a:t>🤯</a:t>
            </a:r>
            <a:endParaRPr lang="de-DE" b="0" dirty="0">
              <a:solidFill>
                <a:srgbClr val="9E60B8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8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...2019...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3850577" y="3513169"/>
            <a:ext cx="4752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legacy.reactjs.org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/2019/02/06/react-v16.8.0.html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7840F1-FF44-07F7-0FE1-ED861355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698"/>
            <a:ext cx="7772400" cy="2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fetchComments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fetchPost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fetchComments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4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4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props.params.postId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4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fetchComments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props.params.postId</a:t>
            </a:r>
            <a:r>
              <a:rPr lang="de-DE" sz="1400" dirty="0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400" dirty="0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&lt;&gt;</a:t>
            </a:r>
          </a:p>
          <a:p>
            <a:r>
              <a:rPr lang="de-DE" sz="14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400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400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4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400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 </a:t>
            </a:r>
            <a:r>
              <a:rPr lang="de-DE" sz="14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400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&lt;/&gt;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00" dirty="0">
              <a:solidFill>
                <a:srgbClr val="0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71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</a:t>
            </a:r>
            <a:r>
              <a:rPr lang="de-DE" sz="1400" b="0" i="1" dirty="0" err="1">
                <a:solidFill>
                  <a:srgbClr val="36544F"/>
                </a:solidFill>
              </a:rPr>
              <a:t>async</a:t>
            </a:r>
            <a:r>
              <a:rPr lang="de-DE" sz="1400" b="0" i="1" dirty="0">
                <a:solidFill>
                  <a:srgbClr val="36544F"/>
                </a:solidFill>
              </a:rPr>
              <a:t> </a:t>
            </a:r>
            <a:r>
              <a:rPr lang="de-DE" sz="1400" b="0" i="1" dirty="0" err="1">
                <a:solidFill>
                  <a:srgbClr val="36544F"/>
                </a:solidFill>
              </a:rPr>
              <a:t>functions</a:t>
            </a:r>
            <a:r>
              <a:rPr lang="de-DE" sz="1400" b="0" dirty="0">
                <a:solidFill>
                  <a:srgbClr val="36544F"/>
                </a:solidFill>
              </a:rPr>
              <a:t> sein und auf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warten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HTTP-</a:t>
            </a:r>
            <a:r>
              <a:rPr lang="de-DE" sz="1400" dirty="0" err="1"/>
              <a:t>Requests</a:t>
            </a:r>
            <a:r>
              <a:rPr lang="de-DE" sz="1400" dirty="0"/>
              <a:t>, DB-</a:t>
            </a:r>
            <a:r>
              <a:rPr lang="de-DE" sz="1400" dirty="0" err="1"/>
              <a:t>Queries</a:t>
            </a:r>
            <a:r>
              <a:rPr lang="de-DE" sz="1400" dirty="0"/>
              <a:t>, Zugriff auf das Filesystem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i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B215C4-2D15-C1AA-B232-848EFCBA41DD}"/>
              </a:ext>
            </a:extLst>
          </p:cNvPr>
          <p:cNvSpPr/>
          <p:nvPr/>
        </p:nvSpPr>
        <p:spPr>
          <a:xfrm>
            <a:off x="1011677" y="2571750"/>
            <a:ext cx="61259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282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200" dirty="0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2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2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05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</a:t>
            </a:r>
            <a:r>
              <a:rPr lang="de-DE" sz="1400" b="0" i="1" dirty="0" err="1">
                <a:solidFill>
                  <a:srgbClr val="36544F"/>
                </a:solidFill>
              </a:rPr>
              <a:t>async</a:t>
            </a:r>
            <a:r>
              <a:rPr lang="de-DE" sz="1400" b="0" i="1" dirty="0">
                <a:solidFill>
                  <a:srgbClr val="36544F"/>
                </a:solidFill>
              </a:rPr>
              <a:t> </a:t>
            </a:r>
            <a:r>
              <a:rPr lang="de-DE" sz="1400" b="0" i="1" dirty="0" err="1">
                <a:solidFill>
                  <a:srgbClr val="36544F"/>
                </a:solidFill>
              </a:rPr>
              <a:t>functions</a:t>
            </a:r>
            <a:r>
              <a:rPr lang="de-DE" sz="1400" b="0" dirty="0">
                <a:solidFill>
                  <a:srgbClr val="36544F"/>
                </a:solidFill>
              </a:rPr>
              <a:t> sein und auf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warten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HTTP-</a:t>
            </a:r>
            <a:r>
              <a:rPr lang="de-DE" sz="1400" dirty="0" err="1"/>
              <a:t>Requests</a:t>
            </a:r>
            <a:r>
              <a:rPr lang="de-DE" sz="1400" dirty="0"/>
              <a:t>, DB-</a:t>
            </a:r>
            <a:r>
              <a:rPr lang="de-DE" sz="1400" dirty="0" err="1"/>
              <a:t>Queries</a:t>
            </a:r>
            <a:r>
              <a:rPr lang="de-DE" sz="1400" dirty="0"/>
              <a:t>, Zugriff auf das Filesystem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i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B215C4-2D15-C1AA-B232-848EFCBA41DD}"/>
              </a:ext>
            </a:extLst>
          </p:cNvPr>
          <p:cNvSpPr/>
          <p:nvPr/>
        </p:nvSpPr>
        <p:spPr>
          <a:xfrm>
            <a:off x="1011677" y="2571750"/>
            <a:ext cx="612590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282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200" dirty="0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2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2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E0EAB66B-0303-09A4-610F-167A4BDE4CE8}"/>
              </a:ext>
            </a:extLst>
          </p:cNvPr>
          <p:cNvCxnSpPr>
            <a:cxnSpLocks/>
          </p:cNvCxnSpPr>
          <p:nvPr/>
        </p:nvCxnSpPr>
        <p:spPr>
          <a:xfrm flipV="1">
            <a:off x="3060970" y="3025591"/>
            <a:ext cx="123218" cy="995175"/>
          </a:xfrm>
          <a:prstGeom prst="line">
            <a:avLst/>
          </a:prstGeom>
          <a:ln w="19050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739BBD7-BF4A-B2A8-BA49-956E995D31D3}"/>
              </a:ext>
            </a:extLst>
          </p:cNvPr>
          <p:cNvSpPr txBox="1"/>
          <p:nvPr/>
        </p:nvSpPr>
        <p:spPr>
          <a:xfrm>
            <a:off x="2221149" y="402076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i="1" dirty="0">
                <a:solidFill>
                  <a:srgbClr val="FB8E20"/>
                </a:solidFill>
              </a:rPr>
              <a:t>Was machen wir, bis das </a:t>
            </a:r>
            <a:r>
              <a:rPr lang="de-DE" sz="1800" b="1" i="1" dirty="0" err="1">
                <a:solidFill>
                  <a:srgbClr val="FB8E20"/>
                </a:solidFill>
              </a:rPr>
              <a:t>Promise</a:t>
            </a:r>
            <a:r>
              <a:rPr lang="de-DE" sz="1800" b="1" i="1" dirty="0">
                <a:solidFill>
                  <a:srgbClr val="FB8E20"/>
                </a:solidFill>
              </a:rPr>
              <a:t> </a:t>
            </a:r>
            <a:r>
              <a:rPr lang="de-DE" sz="1800" b="1" i="1" dirty="0" err="1">
                <a:solidFill>
                  <a:srgbClr val="FB8E20"/>
                </a:solidFill>
              </a:rPr>
              <a:t>augelöst</a:t>
            </a:r>
            <a:r>
              <a:rPr lang="de-DE" sz="1800" b="1" i="1" dirty="0">
                <a:solidFill>
                  <a:srgbClr val="FB8E20"/>
                </a:solidFill>
              </a:rPr>
              <a:t> wurde (z.B. mit den Daten)?</a:t>
            </a:r>
            <a:endParaRPr lang="de-DE" b="1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26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Data </a:t>
            </a:r>
            <a:r>
              <a:rPr lang="de-DE" dirty="0" err="1"/>
              <a:t>Fetching</a:t>
            </a:r>
            <a:r>
              <a:rPr lang="de-DE" dirty="0"/>
              <a:t> mit Suspense</a:t>
            </a:r>
          </a:p>
          <a:p>
            <a:pPr marL="0" indent="0">
              <a:buNone/>
            </a:pPr>
            <a:endParaRPr lang="de-DE" dirty="0"/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896136" y="1555617"/>
            <a:ext cx="75292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Comments(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200" b="1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200" b="1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comments.map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C0631B-9EA3-44BF-7A1B-478A9D2E473A}"/>
              </a:ext>
            </a:extLst>
          </p:cNvPr>
          <p:cNvSpPr txBox="1"/>
          <p:nvPr/>
        </p:nvSpPr>
        <p:spPr>
          <a:xfrm>
            <a:off x="5973011" y="945727"/>
            <a:ext cx="2776045" cy="6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Wartet auf Daten, Server-Call, ...</a:t>
            </a:r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FD27F23-902A-D8CB-F7EC-EA102A38CA1D}"/>
              </a:ext>
            </a:extLst>
          </p:cNvPr>
          <p:cNvCxnSpPr>
            <a:cxnSpLocks/>
          </p:cNvCxnSpPr>
          <p:nvPr/>
        </p:nvCxnSpPr>
        <p:spPr>
          <a:xfrm flipH="1">
            <a:off x="5038928" y="1077862"/>
            <a:ext cx="1011280" cy="70258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5874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Data </a:t>
            </a:r>
            <a:r>
              <a:rPr lang="de-DE" dirty="0" err="1"/>
              <a:t>Fetching</a:t>
            </a:r>
            <a:r>
              <a:rPr lang="de-DE" dirty="0"/>
              <a:t> mit Suspense</a:t>
            </a:r>
          </a:p>
          <a:p>
            <a:pPr marL="0" indent="0">
              <a:buNone/>
            </a:pPr>
            <a:endParaRPr lang="de-DE" dirty="0"/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896136" y="1555617"/>
            <a:ext cx="75292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>
                <a:solidFill>
                  <a:srgbClr val="3D816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200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200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comments.map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props.params.postId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&lt;Post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post.data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LoadingIndicator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</a:t>
            </a:r>
            <a:r>
              <a:rPr lang="de-DE" sz="1200" b="1" dirty="0">
                <a:solidFill>
                  <a:srgbClr val="3D816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endParaRPr lang="de-DE" sz="1200" b="1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&lt;/&gt;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D50048-09B0-939C-D5B8-74918806DEE1}"/>
              </a:ext>
            </a:extLst>
          </p:cNvPr>
          <p:cNvSpPr txBox="1"/>
          <p:nvPr/>
        </p:nvSpPr>
        <p:spPr>
          <a:xfrm>
            <a:off x="5684755" y="3144467"/>
            <a:ext cx="3459245" cy="484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9AA2861B-4D77-6D53-5456-FFD0200BA441}"/>
              </a:ext>
            </a:extLst>
          </p:cNvPr>
          <p:cNvCxnSpPr>
            <a:cxnSpLocks/>
          </p:cNvCxnSpPr>
          <p:nvPr/>
        </p:nvCxnSpPr>
        <p:spPr>
          <a:xfrm flipH="1">
            <a:off x="3998422" y="3304934"/>
            <a:ext cx="1739371" cy="469044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184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B323-D8BB-B398-2CBC-47A58466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2" y="1157863"/>
            <a:ext cx="3469895" cy="32202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67452" y="1501698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5417315" y="2066893"/>
            <a:ext cx="3344789" cy="12451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410652" y="1614493"/>
            <a:ext cx="3351452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5410652" y="3050391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367452" y="4033889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62A66A-062E-DB77-1065-6E053C7B6762}"/>
              </a:ext>
            </a:extLst>
          </p:cNvPr>
          <p:cNvSpPr/>
          <p:nvPr/>
        </p:nvSpPr>
        <p:spPr>
          <a:xfrm>
            <a:off x="1388621" y="4070516"/>
            <a:ext cx="2153312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postId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298857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49CE173-25CF-309B-5B8F-4983D816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6941D9E-5EAA-46C5-1663-B28D028C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A12745-85AB-D90D-6C5B-DFF14A05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EF2BD7-AE1B-539A-C6F8-39DB1F12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1"/>
            <a:ext cx="2925193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2B30BD-63AB-CBE1-19CF-875E137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80451"/>
            <a:ext cx="4073638" cy="39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277C50B-2E24-A29B-2AD2-A4BA361A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51964"/>
            <a:ext cx="4232118" cy="38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66746-ECD1-E337-5A4C-4A80992B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205713"/>
            <a:ext cx="3256398" cy="36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9C3E1D-970B-0B1E-F0F4-6CD6469D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42177"/>
            <a:ext cx="4306977" cy="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181090"/>
            <a:ext cx="4253482" cy="356260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933920-69CD-19D7-60F5-14486350B223}"/>
              </a:ext>
            </a:extLst>
          </p:cNvPr>
          <p:cNvSpPr txBox="1"/>
          <p:nvPr/>
        </p:nvSpPr>
        <p:spPr>
          <a:xfrm>
            <a:off x="0" y="39317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Code: https://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github.com</a:t>
            </a:r>
            <a:r>
              <a:rPr lang="de-DE" sz="14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nilshartmann</a:t>
            </a:r>
            <a:r>
              <a:rPr lang="de-DE" sz="14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fullstack-react-playground</a:t>
            </a:r>
            <a:endParaRPr lang="de-DE" sz="14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C96287-1EAC-3D85-B15A-9D5F8BB7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9646"/>
            <a:ext cx="2662937" cy="43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Mutations</a:t>
            </a:r>
            <a:endParaRPr lang="de-DE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6657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Mutations</a:t>
            </a:r>
            <a:endParaRPr lang="de-DE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5818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313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i="1" dirty="0">
              <a:solidFill>
                <a:srgbClr val="1778B8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8876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/>
              <a:t>Server Actions!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i="1" dirty="0">
              <a:solidFill>
                <a:srgbClr val="1778B8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1933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UI (statt Daten) zurückliefert</a:t>
            </a:r>
          </a:p>
          <a:p>
            <a:r>
              <a:rPr lang="de-DE" b="0" dirty="0">
                <a:solidFill>
                  <a:srgbClr val="36544F"/>
                </a:solidFill>
              </a:rPr>
              <a:t>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noch Beta!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E0AF58-C433-FC25-0BD5-8F0862BE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55" y="769546"/>
            <a:ext cx="3283159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64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8CCC70-9123-8F2E-1D94-857363D350CC}"/>
              </a:ext>
            </a:extLst>
          </p:cNvPr>
          <p:cNvSpPr txBox="1"/>
          <p:nvPr/>
        </p:nvSpPr>
        <p:spPr>
          <a:xfrm>
            <a:off x="581020" y="1171575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CommentEditor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{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400" dirty="0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i="1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addComment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server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form.get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i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etch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(...);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response.status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=== 201)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revalidatePath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("/");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response.json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};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 </a:t>
            </a:r>
            <a:r>
              <a:rPr lang="de-DE" sz="1400" dirty="0" err="1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4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addComment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type="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submit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"&gt;Add&lt;/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</a:t>
            </a:r>
            <a: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&gt;;</a:t>
            </a:r>
            <a:b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346756-5088-6B7C-435D-2BD3583A41D9}"/>
              </a:ext>
            </a:extLst>
          </p:cNvPr>
          <p:cNvSpPr/>
          <p:nvPr/>
        </p:nvSpPr>
        <p:spPr>
          <a:xfrm>
            <a:off x="742950" y="1657351"/>
            <a:ext cx="5614987" cy="2171700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84FBF1-0570-E2D8-11E1-DC8E71AB94DE}"/>
              </a:ext>
            </a:extLst>
          </p:cNvPr>
          <p:cNvSpPr txBox="1"/>
          <p:nvPr/>
        </p:nvSpPr>
        <p:spPr>
          <a:xfrm>
            <a:off x="6519867" y="900772"/>
            <a:ext cx="2449820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Server-Action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Eigener Endpunkt auf dem Server</a:t>
            </a:r>
          </a:p>
          <a:p>
            <a:pPr marL="171450" indent="-171450">
              <a:buFontTx/>
              <a:buChar char="-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Aufruf für zu Server-Call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539567-53E2-063C-05FE-32954C2FBDCB}"/>
              </a:ext>
            </a:extLst>
          </p:cNvPr>
          <p:cNvCxnSpPr>
            <a:cxnSpLocks/>
          </p:cNvCxnSpPr>
          <p:nvPr/>
        </p:nvCxnSpPr>
        <p:spPr>
          <a:xfrm flipH="1">
            <a:off x="5136435" y="1179941"/>
            <a:ext cx="1383432" cy="444269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33646612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45165" y="2005246"/>
            <a:ext cx="28536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...aber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welches? </a:t>
            </a:r>
            <a:r>
              <a:rPr lang="de-DE" sz="44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🤔 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err="1"/>
              <a:t>Fullstack</a:t>
            </a:r>
            <a:r>
              <a:rPr lang="de-DE" sz="2400" dirty="0"/>
              <a:t>-Frameworks</a:t>
            </a:r>
          </a:p>
          <a:p>
            <a:r>
              <a:rPr lang="de-DE" sz="1800" dirty="0">
                <a:solidFill>
                  <a:srgbClr val="36544F"/>
                </a:solidFill>
              </a:rPr>
              <a:t>Remix &amp; </a:t>
            </a:r>
            <a:r>
              <a:rPr lang="de-DE" sz="1800" dirty="0" err="1">
                <a:solidFill>
                  <a:srgbClr val="36544F"/>
                </a:solidFill>
              </a:rPr>
              <a:t>Next.js</a:t>
            </a:r>
            <a:endParaRPr lang="de-DE" sz="180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solidFill>
                  <a:srgbClr val="36544F"/>
                </a:solidFill>
              </a:rPr>
              <a:t>für "vollständige"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-Anwendungen</a:t>
            </a:r>
          </a:p>
          <a:p>
            <a:pPr lvl="1"/>
            <a:r>
              <a:rPr lang="de-DE" dirty="0"/>
              <a:t>Remix (noch) kein Support für RSC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r>
              <a:rPr lang="de-DE" sz="1800" dirty="0">
                <a:solidFill>
                  <a:srgbClr val="36544F"/>
                </a:solidFill>
              </a:rPr>
              <a:t>Gatsby etc.</a:t>
            </a:r>
          </a:p>
          <a:p>
            <a:pPr lvl="1"/>
            <a:r>
              <a:rPr lang="de-DE" dirty="0"/>
              <a:t>eher für statische Websites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82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und Remix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Bringen kompletten Stack mit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Server</a:t>
            </a:r>
          </a:p>
          <a:p>
            <a:pPr lvl="1">
              <a:lnSpc>
                <a:spcPct val="110000"/>
              </a:lnSpc>
            </a:pPr>
            <a:r>
              <a:rPr lang="de-DE" sz="2000" dirty="0" err="1"/>
              <a:t>Build</a:t>
            </a:r>
            <a:r>
              <a:rPr lang="de-DE" sz="2000" dirty="0"/>
              <a:t>-System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Serverseitiger Router über Filesystem / Konventionen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Unterstützung für SSR und Streaming</a:t>
            </a:r>
          </a:p>
          <a:p>
            <a:pPr>
              <a:lnSpc>
                <a:spcPct val="110000"/>
              </a:lnSpc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2000" b="0" dirty="0">
                <a:solidFill>
                  <a:srgbClr val="36544F"/>
                </a:solidFill>
              </a:rPr>
              <a:t>⚡️ Kein Client-seitiges Routing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2000" b="0" dirty="0">
                <a:solidFill>
                  <a:srgbClr val="36544F"/>
                </a:solidFill>
              </a:rPr>
              <a:t>⚡️ Kein Migrationspfad (von "klassischem"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53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Entspricht der "</a:t>
            </a:r>
            <a:r>
              <a:rPr lang="de-DE" sz="2000" b="0" dirty="0" err="1">
                <a:solidFill>
                  <a:srgbClr val="36544F"/>
                </a:solidFill>
              </a:rPr>
              <a:t>Fullstack</a:t>
            </a:r>
            <a:r>
              <a:rPr lang="de-DE" sz="2000" b="0" dirty="0">
                <a:solidFill>
                  <a:srgbClr val="36544F"/>
                </a:solidFill>
              </a:rPr>
              <a:t> Architektur-Vision" des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Teams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Unterstützt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Server Components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Aggressives Caching auf allen Ebenen 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Statische vs. dynamische Komponenten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Statische Komponenten werden im </a:t>
            </a:r>
            <a:r>
              <a:rPr lang="de-DE" sz="2000" dirty="0" err="1"/>
              <a:t>Build</a:t>
            </a:r>
            <a:r>
              <a:rPr lang="de-DE" sz="2000" dirty="0"/>
              <a:t> vorgerendert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Statische vs. dynamische Komponenten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Statische Komponenten werden im </a:t>
            </a:r>
            <a:r>
              <a:rPr lang="de-DE" sz="2000" dirty="0" err="1"/>
              <a:t>Build</a:t>
            </a:r>
            <a:r>
              <a:rPr lang="de-DE" sz="2000" dirty="0"/>
              <a:t> vorgerendert</a:t>
            </a:r>
          </a:p>
          <a:p>
            <a:pPr lvl="1"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Nicht immer offensicht</a:t>
            </a:r>
            <a:r>
              <a:rPr lang="de-DE" sz="2000" dirty="0"/>
              <a:t>lich, was ist was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035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Remix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Weiterentwicklung des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Routers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Einige Features stehen über den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Router auch Client-seitig zur Verfügung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Noch keine RSC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Daten laden und schreiben nur in Routen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etwas weniger flexibel als RSC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"Nur" SSR</a:t>
            </a:r>
          </a:p>
          <a:p>
            <a:pPr>
              <a:lnSpc>
                <a:spcPct val="110000"/>
              </a:lnSpc>
            </a:pPr>
            <a:r>
              <a:rPr lang="de-DE" sz="2000" b="0" dirty="0" err="1">
                <a:solidFill>
                  <a:srgbClr val="36544F"/>
                </a:solidFill>
              </a:rPr>
              <a:t>Verbereitung</a:t>
            </a:r>
            <a:r>
              <a:rPr lang="de-DE" sz="2000" b="0" dirty="0">
                <a:solidFill>
                  <a:srgbClr val="36544F"/>
                </a:solidFill>
              </a:rPr>
              <a:t> nicht so hoch wie Next (?)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4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nicht?! </a:t>
            </a:r>
            <a:r>
              <a:rPr lang="de-DE" sz="44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😤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151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Client-seitiges </a:t>
            </a:r>
            <a:r>
              <a:rPr lang="de-DE" dirty="0" err="1"/>
              <a:t>React</a:t>
            </a:r>
            <a:r>
              <a:rPr lang="de-DE" dirty="0"/>
              <a:t> (SPA) wird bleiben</a:t>
            </a:r>
          </a:p>
          <a:p>
            <a:r>
              <a:rPr lang="de-DE" b="0" dirty="0">
                <a:solidFill>
                  <a:srgbClr val="36544F"/>
                </a:solidFill>
              </a:rPr>
              <a:t>"Nur"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-Frage offen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  <a:p>
            <a:pPr>
              <a:lnSpc>
                <a:spcPct val="110000"/>
              </a:lnSpc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70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"Moderne" </a:t>
            </a:r>
            <a:r>
              <a:rPr lang="de-DE" dirty="0" err="1"/>
              <a:t>React</a:t>
            </a:r>
            <a:r>
              <a:rPr lang="de-DE" dirty="0"/>
              <a:t>-Architekturen lösen Probleme</a:t>
            </a: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r>
              <a:rPr lang="de-DE" b="0" dirty="0">
                <a:solidFill>
                  <a:srgbClr val="36544F"/>
                </a:solidFill>
              </a:rPr>
              <a:t> vereinfachen Arbeit mit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r>
              <a:rPr lang="de-DE" dirty="0" err="1">
                <a:solidFill>
                  <a:srgbClr val="36544F"/>
                </a:solidFill>
              </a:rPr>
              <a:t>use</a:t>
            </a:r>
            <a:r>
              <a:rPr lang="de-DE" dirty="0">
                <a:solidFill>
                  <a:srgbClr val="36544F"/>
                </a:solidFill>
              </a:rPr>
              <a:t>-Hook</a:t>
            </a:r>
            <a:r>
              <a:rPr lang="de-DE" b="0" dirty="0">
                <a:solidFill>
                  <a:srgbClr val="36544F"/>
                </a:solidFill>
              </a:rPr>
              <a:t> in Client-Komponenten statt </a:t>
            </a:r>
            <a:r>
              <a:rPr lang="de-DE" b="0" dirty="0" err="1">
                <a:solidFill>
                  <a:srgbClr val="36544F"/>
                </a:solidFill>
              </a:rPr>
              <a:t>async</a:t>
            </a:r>
            <a:r>
              <a:rPr lang="de-DE" b="0" dirty="0">
                <a:solidFill>
                  <a:srgbClr val="36544F"/>
                </a:solidFill>
              </a:rPr>
              <a:t>-Komponenten (Server)</a:t>
            </a: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394506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Neue Ära?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</p:txBody>
      </p:sp>
    </p:spTree>
    <p:extLst>
      <p:ext uri="{BB962C8B-B14F-4D97-AF65-F5344CB8AC3E}">
        <p14:creationId xmlns:p14="http://schemas.microsoft.com/office/powerpoint/2010/main" val="12376572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1726998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5517136" y="312740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612571" y="453595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11043177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"</a:t>
            </a:r>
            <a:r>
              <a:rPr lang="de-DE" sz="2000" b="0" dirty="0" err="1">
                <a:solidFill>
                  <a:srgbClr val="36544F"/>
                </a:solidFill>
              </a:rPr>
              <a:t>Fullstack</a:t>
            </a:r>
            <a:r>
              <a:rPr lang="de-DE" sz="2000" b="0" dirty="0">
                <a:solidFill>
                  <a:srgbClr val="36544F"/>
                </a:solidFill>
              </a:rPr>
              <a:t> Architektur-Vision" durchsetzt,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506171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7095" y="2751528"/>
            <a:ext cx="7269804" cy="17608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/ejs23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</a:t>
            </a:r>
            <a:r>
              <a:rPr lang="de-DE" sz="2000" b="1" dirty="0">
                <a:solidFill>
                  <a:srgbClr val="1778B8"/>
                </a:solidFill>
              </a:rPr>
              <a:t> https://github.com/nilshartmann/fullstack-react-playground 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2" y="161123"/>
            <a:ext cx="1000282" cy="14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2745</Words>
  <Application>Microsoft Macintosh PowerPoint</Application>
  <PresentationFormat>Bildschirmpräsentation (16:9)</PresentationFormat>
  <Paragraphs>533</Paragraphs>
  <Slides>85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85</vt:i4>
      </vt:variant>
    </vt:vector>
  </HeadingPairs>
  <TitlesOfParts>
    <vt:vector size="95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Sans Pro</vt:lpstr>
      <vt:lpstr>Source Sans Pro SemiBold</vt:lpstr>
      <vt:lpstr>Office-Design</vt:lpstr>
      <vt:lpstr>EnterJs Darmstadt | 22. Juni 2023 | @nilshartmann</vt:lpstr>
      <vt:lpstr>https://nilshartmann.net</vt:lpstr>
      <vt:lpstr>vor zehn Jahren...</vt:lpstr>
      <vt:lpstr>...2019...</vt:lpstr>
      <vt:lpstr>...und heute ?!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Architektur-vision</vt:lpstr>
      <vt:lpstr>Architektur-vision</vt:lpstr>
      <vt:lpstr>Architektur-vision</vt:lpstr>
      <vt:lpstr>Architektur-vision</vt:lpstr>
      <vt:lpstr>PowerPoint-Präsentation</vt:lpstr>
      <vt:lpstr>21. 12. 2020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Server Components</vt:lpstr>
      <vt:lpstr>Server Components</vt:lpstr>
      <vt:lpstr>Server components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Server components</vt:lpstr>
      <vt:lpstr>Server Components</vt:lpstr>
      <vt:lpstr>Server Components</vt:lpstr>
      <vt:lpstr>Server Components</vt:lpstr>
      <vt:lpstr>Server Components</vt:lpstr>
      <vt:lpstr>Mutations</vt:lpstr>
      <vt:lpstr>Mutations</vt:lpstr>
      <vt:lpstr>Server Components</vt:lpstr>
      <vt:lpstr>PowerPoint-Präsentation</vt:lpstr>
      <vt:lpstr>Architektur-vision</vt:lpstr>
      <vt:lpstr>Fullstack Frameworks</vt:lpstr>
      <vt:lpstr>Fullstack Frameworks</vt:lpstr>
      <vt:lpstr>Fullstack Frameworks</vt:lpstr>
      <vt:lpstr>PowerPoint-Präsentation</vt:lpstr>
      <vt:lpstr>Server Components</vt:lpstr>
      <vt:lpstr>Server Components</vt:lpstr>
      <vt:lpstr>Server Components</vt:lpstr>
      <vt:lpstr>Server Components</vt:lpstr>
      <vt:lpstr>PowerPoint-Präsentation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1178</cp:revision>
  <cp:lastPrinted>2019-09-04T14:49:47Z</cp:lastPrinted>
  <dcterms:created xsi:type="dcterms:W3CDTF">2016-03-28T15:59:53Z</dcterms:created>
  <dcterms:modified xsi:type="dcterms:W3CDTF">2023-06-22T04:36:29Z</dcterms:modified>
</cp:coreProperties>
</file>